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senal" panose="020B0604020202020204" charset="0"/>
      <p:regular r:id="rId9"/>
    </p:embeddedFont>
    <p:embeddedFont>
      <p:font typeface="Canva Sans Bold" panose="020B0604020202020204" charset="0"/>
      <p:regular r:id="rId10"/>
    </p:embeddedFont>
    <p:embeddedFont>
      <p:font typeface="Open Sans" panose="020B0606030504020204" pitchFamily="34" charset="0"/>
      <p:regular r:id="rId11"/>
      <p:bold r:id="rId12"/>
      <p:italic r:id="rId13"/>
      <p:boldItalic r:id="rId14"/>
    </p:embeddedFont>
    <p:embeddedFont>
      <p:font typeface="Open Sans Bold" panose="020B0806030504020204" pitchFamily="34" charset="0"/>
      <p:regular r:id="rId15"/>
      <p:bold r:id="rId16"/>
    </p:embeddedFont>
    <p:embeddedFont>
      <p:font typeface="Open Sans Light" panose="020B0306030504020204" pitchFamily="34" charset="0"/>
      <p:regular r:id="rId17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svg>
</file>

<file path=ppt/media/image5.gif>
</file>

<file path=ppt/media/image6.gif>
</file>

<file path=ppt/media/image7.jpe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0827" y="732288"/>
            <a:ext cx="5873988" cy="9144000"/>
            <a:chOff x="0" y="0"/>
            <a:chExt cx="1276098" cy="1986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76098" cy="1986494"/>
            </a:xfrm>
            <a:custGeom>
              <a:avLst/>
              <a:gdLst/>
              <a:ahLst/>
              <a:cxnLst/>
              <a:rect l="l" t="t" r="r" b="b"/>
              <a:pathLst>
                <a:path w="1276098" h="1986494">
                  <a:moveTo>
                    <a:pt x="46130" y="0"/>
                  </a:moveTo>
                  <a:lnTo>
                    <a:pt x="1229968" y="0"/>
                  </a:lnTo>
                  <a:cubicBezTo>
                    <a:pt x="1255445" y="0"/>
                    <a:pt x="1276098" y="20653"/>
                    <a:pt x="1276098" y="46130"/>
                  </a:cubicBezTo>
                  <a:lnTo>
                    <a:pt x="1276098" y="1940364"/>
                  </a:lnTo>
                  <a:cubicBezTo>
                    <a:pt x="1276098" y="1965841"/>
                    <a:pt x="1255445" y="1986494"/>
                    <a:pt x="1229968" y="1986494"/>
                  </a:cubicBezTo>
                  <a:lnTo>
                    <a:pt x="46130" y="1986494"/>
                  </a:lnTo>
                  <a:cubicBezTo>
                    <a:pt x="20653" y="1986494"/>
                    <a:pt x="0" y="1965841"/>
                    <a:pt x="0" y="1940364"/>
                  </a:cubicBezTo>
                  <a:lnTo>
                    <a:pt x="0" y="46130"/>
                  </a:lnTo>
                  <a:cubicBezTo>
                    <a:pt x="0" y="20653"/>
                    <a:pt x="20653" y="0"/>
                    <a:pt x="4613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276098" cy="20055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175875" y="232735"/>
            <a:ext cx="1728047" cy="3149061"/>
          </a:xfrm>
          <a:custGeom>
            <a:avLst/>
            <a:gdLst/>
            <a:ahLst/>
            <a:cxnLst/>
            <a:rect l="l" t="t" r="r" b="b"/>
            <a:pathLst>
              <a:path w="1728047" h="3149061">
                <a:moveTo>
                  <a:pt x="0" y="0"/>
                </a:moveTo>
                <a:lnTo>
                  <a:pt x="1728047" y="0"/>
                </a:lnTo>
                <a:lnTo>
                  <a:pt x="1728047" y="3149060"/>
                </a:lnTo>
                <a:lnTo>
                  <a:pt x="0" y="3149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61867" y="2325312"/>
            <a:ext cx="5751908" cy="5957954"/>
          </a:xfrm>
          <a:custGeom>
            <a:avLst/>
            <a:gdLst/>
            <a:ahLst/>
            <a:cxnLst/>
            <a:rect l="l" t="t" r="r" b="b"/>
            <a:pathLst>
              <a:path w="5751908" h="5957954">
                <a:moveTo>
                  <a:pt x="0" y="0"/>
                </a:moveTo>
                <a:lnTo>
                  <a:pt x="5751908" y="0"/>
                </a:lnTo>
                <a:lnTo>
                  <a:pt x="5751908" y="5957953"/>
                </a:lnTo>
                <a:lnTo>
                  <a:pt x="0" y="59579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7424829" y="4391025"/>
            <a:ext cx="11002725" cy="1456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1">
                <a:solidFill>
                  <a:srgbClr val="57460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Floyd’s Tortoise and Hare</a:t>
            </a:r>
          </a:p>
          <a:p>
            <a:pPr algn="l">
              <a:lnSpc>
                <a:spcPts val="5600"/>
              </a:lnSpc>
            </a:pPr>
            <a:r>
              <a:rPr lang="en-US" sz="5600" b="1">
                <a:solidFill>
                  <a:srgbClr val="57460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         (Cycle detection)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424829" y="9040916"/>
            <a:ext cx="11002725" cy="424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3200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BY: ALAA ASHRAF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5749" y="6203114"/>
            <a:ext cx="17556503" cy="3844889"/>
            <a:chOff x="0" y="0"/>
            <a:chExt cx="3814073" cy="8352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14073" cy="835285"/>
            </a:xfrm>
            <a:custGeom>
              <a:avLst/>
              <a:gdLst/>
              <a:ahLst/>
              <a:cxnLst/>
              <a:rect l="l" t="t" r="r" b="b"/>
              <a:pathLst>
                <a:path w="3814073" h="835285">
                  <a:moveTo>
                    <a:pt x="15434" y="0"/>
                  </a:moveTo>
                  <a:lnTo>
                    <a:pt x="3798639" y="0"/>
                  </a:lnTo>
                  <a:cubicBezTo>
                    <a:pt x="3802733" y="0"/>
                    <a:pt x="3806658" y="1626"/>
                    <a:pt x="3809553" y="4521"/>
                  </a:cubicBezTo>
                  <a:cubicBezTo>
                    <a:pt x="3812447" y="7415"/>
                    <a:pt x="3814073" y="11341"/>
                    <a:pt x="3814073" y="15434"/>
                  </a:cubicBezTo>
                  <a:lnTo>
                    <a:pt x="3814073" y="819851"/>
                  </a:lnTo>
                  <a:cubicBezTo>
                    <a:pt x="3814073" y="828375"/>
                    <a:pt x="3807163" y="835285"/>
                    <a:pt x="3798639" y="835285"/>
                  </a:cubicBezTo>
                  <a:lnTo>
                    <a:pt x="15434" y="835285"/>
                  </a:lnTo>
                  <a:cubicBezTo>
                    <a:pt x="11341" y="835285"/>
                    <a:pt x="7415" y="833659"/>
                    <a:pt x="4521" y="830765"/>
                  </a:cubicBezTo>
                  <a:cubicBezTo>
                    <a:pt x="1626" y="827870"/>
                    <a:pt x="0" y="823945"/>
                    <a:pt x="0" y="819851"/>
                  </a:cubicBezTo>
                  <a:lnTo>
                    <a:pt x="0" y="15434"/>
                  </a:lnTo>
                  <a:cubicBezTo>
                    <a:pt x="0" y="11341"/>
                    <a:pt x="1626" y="7415"/>
                    <a:pt x="4521" y="4521"/>
                  </a:cubicBezTo>
                  <a:cubicBezTo>
                    <a:pt x="7415" y="1626"/>
                    <a:pt x="11341" y="0"/>
                    <a:pt x="1543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814073" cy="8543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65749" y="213740"/>
            <a:ext cx="2918114" cy="2254907"/>
          </a:xfrm>
          <a:custGeom>
            <a:avLst/>
            <a:gdLst/>
            <a:ahLst/>
            <a:cxnLst/>
            <a:rect l="l" t="t" r="r" b="b"/>
            <a:pathLst>
              <a:path w="2918114" h="2254907">
                <a:moveTo>
                  <a:pt x="0" y="0"/>
                </a:moveTo>
                <a:lnTo>
                  <a:pt x="2918114" y="0"/>
                </a:lnTo>
                <a:lnTo>
                  <a:pt x="2918114" y="2254906"/>
                </a:lnTo>
                <a:lnTo>
                  <a:pt x="0" y="22549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17145" y="2213990"/>
            <a:ext cx="17178210" cy="334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479"/>
              </a:lnSpc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لو عندنا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Sequence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زى كده :</a:t>
            </a: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seq = [10,20,30,40,20 ,30 ,40]</a:t>
            </a:r>
          </a:p>
          <a:p>
            <a:pPr algn="r" rtl="1">
              <a:lnSpc>
                <a:spcPts val="4479"/>
              </a:lnSpc>
              <a:spcBef>
                <a:spcPct val="0"/>
              </a:spcBef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والمطلوب اننا نعرف فيه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cycles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ولا لاء ونعرف الأعداد المختلفة نقدر نعمل ده ازاى؟</a:t>
            </a:r>
          </a:p>
          <a:p>
            <a:pPr algn="r" rtl="1">
              <a:lnSpc>
                <a:spcPts val="4479"/>
              </a:lnSpc>
              <a:spcBef>
                <a:spcPct val="0"/>
              </a:spcBef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الحل ال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naive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 اننا نعمل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empty set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 مثلا ونعدي علي كل قيمة نعمل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check</a:t>
            </a:r>
          </a:p>
          <a:p>
            <a:pPr algn="r" rtl="1">
              <a:lnSpc>
                <a:spcPts val="4479"/>
              </a:lnSpc>
              <a:spcBef>
                <a:spcPct val="0"/>
              </a:spcBef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لو القيمة دي عديت عليها قبل كده هعمل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break</a:t>
            </a: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 لأن كده معناها انى وصلت لأول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cycle</a:t>
            </a:r>
          </a:p>
          <a:p>
            <a:pPr algn="r" rtl="1">
              <a:lnSpc>
                <a:spcPts val="4479"/>
              </a:lnSpc>
              <a:spcBef>
                <a:spcPct val="0"/>
              </a:spcBef>
            </a:pPr>
            <a:r>
              <a:rPr lang="ar-EG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  <a:rtl/>
              </a:rPr>
              <a:t>لو معدتش عليها هضيفها لل </a:t>
            </a:r>
            <a:r>
              <a:rPr lang="en-US" sz="3199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set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17145" y="6387571"/>
            <a:ext cx="17178210" cy="3323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ar-EG" sz="3600" dirty="0">
                <a:solidFill>
                  <a:srgbClr val="FF0000"/>
                </a:solidFill>
              </a:rPr>
              <a:t>الحل ده مشكلته كانت في حاجتين :</a:t>
            </a:r>
          </a:p>
          <a:p>
            <a:pPr algn="r" rtl="1"/>
            <a:r>
              <a:rPr lang="ar-EG" sz="3600" dirty="0"/>
              <a:t>استهلاك ال </a:t>
            </a:r>
            <a:r>
              <a:rPr lang="en-US" sz="3600" dirty="0"/>
              <a:t>memory </a:t>
            </a:r>
            <a:r>
              <a:rPr lang="ar-EG" sz="3600" dirty="0"/>
              <a:t>كبير (</a:t>
            </a:r>
            <a:r>
              <a:rPr lang="en-US" sz="3600" dirty="0"/>
              <a:t>Space Complexity = O(n))</a:t>
            </a:r>
          </a:p>
          <a:p>
            <a:pPr algn="r" rtl="1"/>
            <a:r>
              <a:rPr lang="ar-EG" sz="3600" dirty="0"/>
              <a:t>لأن بنخزن كل القيم اللي بتظهر في </a:t>
            </a:r>
            <a:r>
              <a:rPr lang="en-US" sz="3600" dirty="0"/>
              <a:t>set</a:t>
            </a:r>
          </a:p>
          <a:p>
            <a:pPr algn="r" rtl="1"/>
            <a:r>
              <a:rPr lang="ar-EG" sz="3600" dirty="0"/>
              <a:t>لو</a:t>
            </a:r>
            <a:r>
              <a:rPr lang="en-US" sz="3600" dirty="0"/>
              <a:t> n</a:t>
            </a:r>
            <a:r>
              <a:rPr lang="ar-EG" sz="3600" dirty="0"/>
              <a:t>كبير جدًا (مثلاً 10⁸)هنتحتاج </a:t>
            </a:r>
            <a:r>
              <a:rPr lang="en-US" sz="3600" dirty="0"/>
              <a:t>space </a:t>
            </a:r>
            <a:r>
              <a:rPr lang="ar-EG" sz="3600" dirty="0"/>
              <a:t>كبيرة جدًا في ال</a:t>
            </a:r>
            <a:r>
              <a:rPr lang="en-US" sz="3600" dirty="0"/>
              <a:t>memory، </a:t>
            </a:r>
            <a:r>
              <a:rPr lang="ar-EG" sz="3600" dirty="0"/>
              <a:t>ممكن تسبب </a:t>
            </a:r>
            <a:r>
              <a:rPr lang="en-US" sz="3600" dirty="0"/>
              <a:t>Memory Limit Exceeded </a:t>
            </a:r>
            <a:r>
              <a:rPr lang="ar-EG" sz="3600" dirty="0"/>
              <a:t>أو تكون بطيئة جدا.</a:t>
            </a:r>
          </a:p>
          <a:p>
            <a:pPr algn="r" rtl="1"/>
            <a:r>
              <a:rPr lang="ar-EG" sz="3600" dirty="0"/>
              <a:t>مشكلة </a:t>
            </a:r>
            <a:r>
              <a:rPr lang="en-US" sz="3600" dirty="0"/>
              <a:t>  :time limit</a:t>
            </a:r>
            <a:r>
              <a:rPr lang="ar-EG" sz="3600" dirty="0"/>
              <a:t>بالرغم ان في الأساس بيشتغل في </a:t>
            </a:r>
            <a:r>
              <a:rPr lang="en-US" sz="3600" dirty="0"/>
              <a:t>O(1) ، </a:t>
            </a:r>
            <a:r>
              <a:rPr lang="ar-EG" sz="3600" dirty="0"/>
              <a:t>لكن ده مش مضمون دايمًا بسبب الـ </a:t>
            </a:r>
            <a:r>
              <a:rPr lang="en-US" sz="3600" dirty="0"/>
              <a:t>hash collisions.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582429" y="159703"/>
            <a:ext cx="685823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80"/>
              </a:lnSpc>
            </a:pPr>
            <a:r>
              <a:rPr lang="ar-EG" sz="9200" b="1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  <a:rtl/>
              </a:rPr>
              <a:t>ايه المشكلة؟!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091470" y="5821997"/>
            <a:ext cx="8105061" cy="20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5"/>
              </a:lnSpc>
              <a:spcBef>
                <a:spcPct val="0"/>
              </a:spcBef>
            </a:pPr>
            <a:r>
              <a:rPr lang="en-US" sz="1239">
                <a:solidFill>
                  <a:srgbClr val="000000"/>
                </a:solidFill>
                <a:latin typeface="Arsenal"/>
                <a:ea typeface="Arsenal"/>
                <a:cs typeface="Arsenal"/>
                <a:sym typeface="Arsenal"/>
              </a:rPr>
              <a:t>⚠️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2583699"/>
            <a:ext cx="18288000" cy="4634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319"/>
              </a:lnSpc>
            </a:pPr>
            <a:r>
              <a:rPr lang="ar-EG" sz="8799" b="1" dirty="0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  <a:rtl/>
              </a:rPr>
              <a:t>فالحل الأفضل اننا نستخدم ال</a:t>
            </a:r>
          </a:p>
          <a:p>
            <a:pPr algn="ctr">
              <a:lnSpc>
                <a:spcPts val="12319"/>
              </a:lnSpc>
            </a:pPr>
            <a:r>
              <a:rPr lang="en-US" sz="8799" b="1" dirty="0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Floyd's Cycle Detection Algorithm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172201" y="187703"/>
            <a:ext cx="4820698" cy="18045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846"/>
              </a:lnSpc>
              <a:spcBef>
                <a:spcPct val="0"/>
              </a:spcBef>
            </a:pPr>
            <a:r>
              <a:rPr lang="en-US" sz="10604" dirty="0">
                <a:solidFill>
                  <a:srgbClr val="000000"/>
                </a:solidFill>
                <a:latin typeface="Arsenal"/>
                <a:ea typeface="Arsenal"/>
                <a:cs typeface="Arsenal"/>
                <a:sym typeface="Arsenal"/>
              </a:rPr>
              <a:t>👩‍💻✨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71500" y="7980854"/>
            <a:ext cx="17145000" cy="1911249"/>
            <a:chOff x="0" y="0"/>
            <a:chExt cx="3724676" cy="41521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24676" cy="415210"/>
            </a:xfrm>
            <a:custGeom>
              <a:avLst/>
              <a:gdLst/>
              <a:ahLst/>
              <a:cxnLst/>
              <a:rect l="l" t="t" r="r" b="b"/>
              <a:pathLst>
                <a:path w="3724676" h="415210">
                  <a:moveTo>
                    <a:pt x="15804" y="0"/>
                  </a:moveTo>
                  <a:lnTo>
                    <a:pt x="3708872" y="0"/>
                  </a:lnTo>
                  <a:cubicBezTo>
                    <a:pt x="3713063" y="0"/>
                    <a:pt x="3717083" y="1665"/>
                    <a:pt x="3720047" y="4629"/>
                  </a:cubicBezTo>
                  <a:cubicBezTo>
                    <a:pt x="3723011" y="7593"/>
                    <a:pt x="3724676" y="11613"/>
                    <a:pt x="3724676" y="15804"/>
                  </a:cubicBezTo>
                  <a:lnTo>
                    <a:pt x="3724676" y="399406"/>
                  </a:lnTo>
                  <a:cubicBezTo>
                    <a:pt x="3724676" y="403598"/>
                    <a:pt x="3723011" y="407618"/>
                    <a:pt x="3720047" y="410581"/>
                  </a:cubicBezTo>
                  <a:cubicBezTo>
                    <a:pt x="3717083" y="413545"/>
                    <a:pt x="3713063" y="415210"/>
                    <a:pt x="3708872" y="415210"/>
                  </a:cubicBezTo>
                  <a:lnTo>
                    <a:pt x="15804" y="415210"/>
                  </a:lnTo>
                  <a:cubicBezTo>
                    <a:pt x="11613" y="415210"/>
                    <a:pt x="7593" y="413545"/>
                    <a:pt x="4629" y="410581"/>
                  </a:cubicBezTo>
                  <a:cubicBezTo>
                    <a:pt x="1665" y="407618"/>
                    <a:pt x="0" y="403598"/>
                    <a:pt x="0" y="399406"/>
                  </a:cubicBezTo>
                  <a:lnTo>
                    <a:pt x="0" y="15804"/>
                  </a:lnTo>
                  <a:cubicBezTo>
                    <a:pt x="0" y="11613"/>
                    <a:pt x="1665" y="7593"/>
                    <a:pt x="4629" y="4629"/>
                  </a:cubicBezTo>
                  <a:cubicBezTo>
                    <a:pt x="7593" y="1665"/>
                    <a:pt x="11613" y="0"/>
                    <a:pt x="1580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3724676" cy="4342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728485" y="8239832"/>
            <a:ext cx="16988015" cy="165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480"/>
              </a:lnSpc>
              <a:spcBef>
                <a:spcPct val="0"/>
              </a:spcBef>
            </a:pP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وده 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Algorithm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 بنستخدمه لو عندنا (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cycle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) في (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sequence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) أو  (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linked list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) من غير ما يسبب أي 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Memory Limit Exceeded</a:t>
            </a:r>
            <a:r>
              <a:rPr lang="ar-EG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  <a:rtl/>
              </a:rPr>
              <a:t> ولا </a:t>
            </a:r>
            <a:r>
              <a:rPr lang="en-US" sz="3200">
                <a:solidFill>
                  <a:srgbClr val="574604"/>
                </a:solidFill>
                <a:latin typeface="Arsenal"/>
                <a:ea typeface="Arsenal"/>
                <a:cs typeface="Arsenal"/>
                <a:sym typeface="Arsenal"/>
              </a:rPr>
              <a:t>Time Limit Exceeded</a:t>
            </a:r>
          </a:p>
          <a:p>
            <a:pPr algn="ctr" rtl="1">
              <a:lnSpc>
                <a:spcPts val="4480"/>
              </a:lnSpc>
              <a:spcBef>
                <a:spcPct val="0"/>
              </a:spcBef>
            </a:pPr>
            <a:endParaRPr lang="en-US" sz="3200">
              <a:solidFill>
                <a:srgbClr val="574604"/>
              </a:solidFill>
              <a:latin typeface="Arsenal"/>
              <a:ea typeface="Arsenal"/>
              <a:cs typeface="Arsenal"/>
              <a:sym typeface="Arsenal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44379" y="1969174"/>
            <a:ext cx="8313418" cy="669230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496658" y="4274503"/>
            <a:ext cx="700540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80"/>
              </a:lnSpc>
            </a:pPr>
            <a:r>
              <a:rPr lang="ar-EG" sz="9200" b="1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  <a:rtl/>
              </a:rPr>
              <a:t>بيشتغل ازاى؟</a:t>
            </a: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30230" y="571500"/>
            <a:ext cx="9786270" cy="2107406"/>
            <a:chOff x="0" y="0"/>
            <a:chExt cx="2126024" cy="4578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6024" cy="457825"/>
            </a:xfrm>
            <a:custGeom>
              <a:avLst/>
              <a:gdLst/>
              <a:ahLst/>
              <a:cxnLst/>
              <a:rect l="l" t="t" r="r" b="b"/>
              <a:pathLst>
                <a:path w="2126024" h="457825">
                  <a:moveTo>
                    <a:pt x="27689" y="0"/>
                  </a:moveTo>
                  <a:lnTo>
                    <a:pt x="2098336" y="0"/>
                  </a:lnTo>
                  <a:cubicBezTo>
                    <a:pt x="2113628" y="0"/>
                    <a:pt x="2126024" y="12397"/>
                    <a:pt x="2126024" y="27689"/>
                  </a:cubicBezTo>
                  <a:lnTo>
                    <a:pt x="2126024" y="430136"/>
                  </a:lnTo>
                  <a:cubicBezTo>
                    <a:pt x="2126024" y="445428"/>
                    <a:pt x="2113628" y="457825"/>
                    <a:pt x="2098336" y="457825"/>
                  </a:cubicBezTo>
                  <a:lnTo>
                    <a:pt x="27689" y="457825"/>
                  </a:lnTo>
                  <a:cubicBezTo>
                    <a:pt x="12397" y="457825"/>
                    <a:pt x="0" y="445428"/>
                    <a:pt x="0" y="430136"/>
                  </a:cubicBezTo>
                  <a:lnTo>
                    <a:pt x="0" y="27689"/>
                  </a:lnTo>
                  <a:cubicBezTo>
                    <a:pt x="0" y="12397"/>
                    <a:pt x="12397" y="0"/>
                    <a:pt x="2768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126024" cy="47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930230" y="2917031"/>
            <a:ext cx="9786270" cy="2107406"/>
            <a:chOff x="0" y="0"/>
            <a:chExt cx="2126024" cy="4578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26024" cy="457825"/>
            </a:xfrm>
            <a:custGeom>
              <a:avLst/>
              <a:gdLst/>
              <a:ahLst/>
              <a:cxnLst/>
              <a:rect l="l" t="t" r="r" b="b"/>
              <a:pathLst>
                <a:path w="2126024" h="457825">
                  <a:moveTo>
                    <a:pt x="27689" y="0"/>
                  </a:moveTo>
                  <a:lnTo>
                    <a:pt x="2098336" y="0"/>
                  </a:lnTo>
                  <a:cubicBezTo>
                    <a:pt x="2113628" y="0"/>
                    <a:pt x="2126024" y="12397"/>
                    <a:pt x="2126024" y="27689"/>
                  </a:cubicBezTo>
                  <a:lnTo>
                    <a:pt x="2126024" y="430136"/>
                  </a:lnTo>
                  <a:cubicBezTo>
                    <a:pt x="2126024" y="445428"/>
                    <a:pt x="2113628" y="457825"/>
                    <a:pt x="2098336" y="457825"/>
                  </a:cubicBezTo>
                  <a:lnTo>
                    <a:pt x="27689" y="457825"/>
                  </a:lnTo>
                  <a:cubicBezTo>
                    <a:pt x="12397" y="457825"/>
                    <a:pt x="0" y="445428"/>
                    <a:pt x="0" y="430136"/>
                  </a:cubicBezTo>
                  <a:lnTo>
                    <a:pt x="0" y="27689"/>
                  </a:lnTo>
                  <a:cubicBezTo>
                    <a:pt x="0" y="12397"/>
                    <a:pt x="12397" y="0"/>
                    <a:pt x="2768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126024" cy="47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930230" y="5262562"/>
            <a:ext cx="9786270" cy="2107406"/>
            <a:chOff x="0" y="0"/>
            <a:chExt cx="2126024" cy="4578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26024" cy="457825"/>
            </a:xfrm>
            <a:custGeom>
              <a:avLst/>
              <a:gdLst/>
              <a:ahLst/>
              <a:cxnLst/>
              <a:rect l="l" t="t" r="r" b="b"/>
              <a:pathLst>
                <a:path w="2126024" h="457825">
                  <a:moveTo>
                    <a:pt x="27689" y="0"/>
                  </a:moveTo>
                  <a:lnTo>
                    <a:pt x="2098336" y="0"/>
                  </a:lnTo>
                  <a:cubicBezTo>
                    <a:pt x="2113628" y="0"/>
                    <a:pt x="2126024" y="12397"/>
                    <a:pt x="2126024" y="27689"/>
                  </a:cubicBezTo>
                  <a:lnTo>
                    <a:pt x="2126024" y="430136"/>
                  </a:lnTo>
                  <a:cubicBezTo>
                    <a:pt x="2126024" y="445428"/>
                    <a:pt x="2113628" y="457825"/>
                    <a:pt x="2098336" y="457825"/>
                  </a:cubicBezTo>
                  <a:lnTo>
                    <a:pt x="27689" y="457825"/>
                  </a:lnTo>
                  <a:cubicBezTo>
                    <a:pt x="12397" y="457825"/>
                    <a:pt x="0" y="445428"/>
                    <a:pt x="0" y="430136"/>
                  </a:cubicBezTo>
                  <a:lnTo>
                    <a:pt x="0" y="27689"/>
                  </a:lnTo>
                  <a:cubicBezTo>
                    <a:pt x="0" y="12397"/>
                    <a:pt x="12397" y="0"/>
                    <a:pt x="2768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2126024" cy="47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930230" y="7608094"/>
            <a:ext cx="9786270" cy="2107406"/>
            <a:chOff x="0" y="0"/>
            <a:chExt cx="2126024" cy="4578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26024" cy="457825"/>
            </a:xfrm>
            <a:custGeom>
              <a:avLst/>
              <a:gdLst/>
              <a:ahLst/>
              <a:cxnLst/>
              <a:rect l="l" t="t" r="r" b="b"/>
              <a:pathLst>
                <a:path w="2126024" h="457825">
                  <a:moveTo>
                    <a:pt x="27689" y="0"/>
                  </a:moveTo>
                  <a:lnTo>
                    <a:pt x="2098336" y="0"/>
                  </a:lnTo>
                  <a:cubicBezTo>
                    <a:pt x="2113628" y="0"/>
                    <a:pt x="2126024" y="12397"/>
                    <a:pt x="2126024" y="27689"/>
                  </a:cubicBezTo>
                  <a:lnTo>
                    <a:pt x="2126024" y="430136"/>
                  </a:lnTo>
                  <a:cubicBezTo>
                    <a:pt x="2126024" y="445428"/>
                    <a:pt x="2113628" y="457825"/>
                    <a:pt x="2098336" y="457825"/>
                  </a:cubicBezTo>
                  <a:lnTo>
                    <a:pt x="27689" y="457825"/>
                  </a:lnTo>
                  <a:cubicBezTo>
                    <a:pt x="12397" y="457825"/>
                    <a:pt x="0" y="445428"/>
                    <a:pt x="0" y="430136"/>
                  </a:cubicBezTo>
                  <a:lnTo>
                    <a:pt x="0" y="27689"/>
                  </a:lnTo>
                  <a:cubicBezTo>
                    <a:pt x="0" y="12397"/>
                    <a:pt x="12397" y="0"/>
                    <a:pt x="2768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FAF4">
                    <a:alpha val="100000"/>
                  </a:srgbClr>
                </a:gs>
                <a:gs pos="100000">
                  <a:srgbClr val="FFDF97">
                    <a:alpha val="100000"/>
                  </a:srgbClr>
                </a:gs>
              </a:gsLst>
              <a:lin ang="27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2126024" cy="47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73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405592" y="1119426"/>
            <a:ext cx="8784123" cy="109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480"/>
              </a:lnSpc>
            </a:pPr>
            <a:r>
              <a:rPr lang="ar-EG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بنحدد   </a:t>
            </a:r>
            <a:r>
              <a:rPr lang="en-US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2pointers</a:t>
            </a:r>
            <a:r>
              <a:rPr lang="ar-EG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 واحد هيعدي علي كل عنصر </a:t>
            </a:r>
          </a:p>
          <a:p>
            <a:pPr marL="0" lvl="0" indent="0" algn="r" rtl="1">
              <a:lnSpc>
                <a:spcPts val="4480"/>
              </a:lnSpc>
              <a:spcBef>
                <a:spcPct val="0"/>
              </a:spcBef>
            </a:pPr>
            <a:r>
              <a:rPr lang="ar-EG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والتاني هيعدي علي كل عنصرين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405592" y="3464957"/>
            <a:ext cx="9032798" cy="580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 rtl="1">
              <a:lnSpc>
                <a:spcPts val="4878"/>
              </a:lnSpc>
              <a:spcBef>
                <a:spcPct val="0"/>
              </a:spcBef>
            </a:pPr>
            <a:r>
              <a:rPr lang="ar-EG" sz="3484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لو اتقابلوا في نفس العنصر ده معناه ان فيه </a:t>
            </a:r>
            <a:r>
              <a:rPr lang="en-US" sz="3484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cycle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206914" y="7683579"/>
            <a:ext cx="9231476" cy="1889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O(1)</a:t>
            </a:r>
            <a:r>
              <a:rPr lang="en-US" sz="3600" u="none" strike="noStrike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Memory</a:t>
            </a:r>
          </a:p>
          <a:p>
            <a:pPr marL="0" lvl="0" indent="0" algn="r" rtl="1">
              <a:lnSpc>
                <a:spcPts val="5040"/>
              </a:lnSpc>
              <a:spcBef>
                <a:spcPct val="0"/>
              </a:spcBef>
            </a:pPr>
            <a:r>
              <a:rPr lang="ar-EG" sz="3600" u="none" strike="noStrike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مبخزنش كل القيم في </a:t>
            </a:r>
            <a:r>
              <a:rPr lang="en-US" sz="3600" u="none" strike="noStrike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set</a:t>
            </a:r>
            <a:r>
              <a:rPr lang="ar-EG" sz="3600" u="none" strike="noStrike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 أو </a:t>
            </a:r>
            <a:r>
              <a:rPr lang="en-US" sz="3600" u="none" strike="noStrike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vector</a:t>
            </a:r>
            <a:r>
              <a:rPr lang="ar-EG" sz="3600" u="none" strike="noStrike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 فالمساحة ثابتة</a:t>
            </a:r>
          </a:p>
          <a:p>
            <a:pPr marL="0" lvl="0" indent="0" algn="l">
              <a:lnSpc>
                <a:spcPts val="5040"/>
              </a:lnSpc>
              <a:spcBef>
                <a:spcPct val="0"/>
              </a:spcBef>
            </a:pPr>
            <a:r>
              <a:rPr lang="en-US" sz="3600" u="none" strike="noStrike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O(n) Time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994485" y="5815012"/>
            <a:ext cx="8443904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 rtl="1">
              <a:lnSpc>
                <a:spcPts val="4480"/>
              </a:lnSpc>
              <a:spcBef>
                <a:spcPct val="0"/>
              </a:spcBef>
            </a:pPr>
            <a:r>
              <a:rPr lang="ar-EG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لو فيه </a:t>
            </a:r>
            <a:r>
              <a:rPr lang="en-US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cycle</a:t>
            </a:r>
            <a:r>
              <a:rPr lang="ar-EG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  <a:rtl/>
              </a:rPr>
              <a:t> فأقدر أعرف البداية وطول ال </a:t>
            </a:r>
            <a:r>
              <a:rPr lang="en-US" sz="3200">
                <a:solidFill>
                  <a:srgbClr val="57460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cycle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77367" y="185499"/>
            <a:ext cx="2240579" cy="2493407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618224" y="4749721"/>
            <a:ext cx="4723686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80"/>
              </a:lnSpc>
            </a:pPr>
            <a:r>
              <a:rPr lang="ar-EG" sz="9200" b="1">
                <a:solidFill>
                  <a:srgbClr val="574604"/>
                </a:solidFill>
                <a:latin typeface="Canva Sans Bold"/>
                <a:ea typeface="Canva Sans Bold"/>
                <a:cs typeface="Canva Sans Bold"/>
                <a:sym typeface="Canva Sans Bold"/>
                <a:rtl/>
              </a:rPr>
              <a:t>الخطوات </a:t>
            </a: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202" r="2202"/>
          <a:stretch>
            <a:fillRect/>
          </a:stretch>
        </p:blipFill>
        <p:spPr>
          <a:xfrm>
            <a:off x="405378" y="416681"/>
            <a:ext cx="17691592" cy="9523767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B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0215" y="4165556"/>
            <a:ext cx="12157027" cy="2270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7015"/>
              </a:lnSpc>
              <a:spcBef>
                <a:spcPct val="0"/>
              </a:spcBef>
            </a:pPr>
            <a:r>
              <a:rPr lang="en-US" sz="17015" u="none" strike="noStrike">
                <a:solidFill>
                  <a:srgbClr val="574604"/>
                </a:solidFill>
                <a:latin typeface="Open Sans"/>
                <a:ea typeface="Open Sans"/>
                <a:cs typeface="Open Sans"/>
                <a:sym typeface="Open Sans"/>
              </a:rPr>
              <a:t>Thank You</a:t>
            </a:r>
          </a:p>
        </p:txBody>
      </p:sp>
      <p:sp>
        <p:nvSpPr>
          <p:cNvPr id="3" name="Freeform 3"/>
          <p:cNvSpPr/>
          <p:nvPr/>
        </p:nvSpPr>
        <p:spPr>
          <a:xfrm>
            <a:off x="10366910" y="2607925"/>
            <a:ext cx="7709877" cy="6868800"/>
          </a:xfrm>
          <a:custGeom>
            <a:avLst/>
            <a:gdLst/>
            <a:ahLst/>
            <a:cxnLst/>
            <a:rect l="l" t="t" r="r" b="b"/>
            <a:pathLst>
              <a:path w="7709877" h="6868800">
                <a:moveTo>
                  <a:pt x="0" y="0"/>
                </a:moveTo>
                <a:lnTo>
                  <a:pt x="7709877" y="0"/>
                </a:lnTo>
                <a:lnTo>
                  <a:pt x="7709877" y="6868800"/>
                </a:lnTo>
                <a:lnTo>
                  <a:pt x="0" y="6868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259</Words>
  <Application>Microsoft Office PowerPoint</Application>
  <PresentationFormat>Custom</PresentationFormat>
  <Paragraphs>30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Open Sans Bold</vt:lpstr>
      <vt:lpstr>Arial</vt:lpstr>
      <vt:lpstr>Open Sans</vt:lpstr>
      <vt:lpstr>Arsenal</vt:lpstr>
      <vt:lpstr>Calibri</vt:lpstr>
      <vt:lpstr>Canva Sans Bold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cp:lastModifiedBy>Donia Mohamed Ibrahim Abdalhafz</cp:lastModifiedBy>
  <cp:revision>2</cp:revision>
  <dcterms:created xsi:type="dcterms:W3CDTF">2006-08-16T00:00:00Z</dcterms:created>
  <dcterms:modified xsi:type="dcterms:W3CDTF">2025-06-10T19:52:48Z</dcterms:modified>
  <dc:identifier>DAGp8LnAqqU</dc:identifier>
</cp:coreProperties>
</file>

<file path=docProps/thumbnail.jpeg>
</file>